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95fe5e1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495fe5e1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95fe5e1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495fe5e1d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95fe5e1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495fe5e1d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95fe5e1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495fe5e1d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95fe5e1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495fe5e1d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95fe5e1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495fe5e1d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95fe5e1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495fe5e1d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95fe5e1d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495fe5e1d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95fe5e1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495fe5e1d_0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95fe5e1d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495fe5e1d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75032f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1e75032f3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95fe5e1d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495fe5e1d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95fe5e1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495fe5e1d_0_4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495fe5e1d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495fe5e1d_0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95fe5e1d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495fe5e1d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95fe5e1d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495fe5e1d_0_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95fe5e1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495fe5e1d_0_5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495fe5e1d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495fe5e1d_0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95fe5e1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495fe5e1d_0_5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495fe5e1d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2495fe5e1d_0_5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497c4a92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497c4a920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f836b99c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f836b99c0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97c4a9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497c4a920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497c4a92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497c4a920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97c4a92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2497c4a920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99c4ebf1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2499c4ebf1_3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99c4ebf1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499c4ebf1_3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99c4ebf1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499c4ebf1_3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499c4ebf1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2499c4ebf1_3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499c4ebf1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499c4ebf1_3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499c4ebf1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499c4ebf1_3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499c4ebf1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2499c4ebf1_3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95fe5e1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495fe5e1d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f836b99c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f836b99c0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f836b99c0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1f836b99c0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497c4a92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2497c4a920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95fe5e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495fe5e1d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95fe5e1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495fe5e1d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95fe5e1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495fe5e1d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95fe5e1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495fe5e1d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95fe5e1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495fe5e1d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ajd tytułowy">
  <p:cSld name="1_Slajd tytuł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47739" y="3544572"/>
            <a:ext cx="109728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wewnętrzny">
  <p:cSld name="Slajd wewnętrzn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924801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Układ niestandardowy">
  <p:cSld name="4_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2" name="Google Shape;62;p15"/>
          <p:cNvCxnSpPr/>
          <p:nvPr/>
        </p:nvCxnSpPr>
        <p:spPr>
          <a:xfrm rot="10800000">
            <a:off x="924839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statni slajd">
  <p:cSld name="Ostatni slaj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762509" y="3157700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8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762509" y="3443452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4762491" y="4021795"/>
            <a:ext cx="2715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pdf/1706.02515.pdf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hyperlink" Target="https://arxiv.org/pdf/1511.07289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1706.02515.pdf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33.png"/><Relationship Id="rId13" Type="http://schemas.openxmlformats.org/officeDocument/2006/relationships/image" Target="../media/image31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16.png"/><Relationship Id="rId13" Type="http://schemas.openxmlformats.org/officeDocument/2006/relationships/image" Target="../media/image43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2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49.png"/><Relationship Id="rId13" Type="http://schemas.openxmlformats.org/officeDocument/2006/relationships/image" Target="../media/image19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Relationship Id="rId8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706.02515.pdf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hyperlink" Target="https://www.quora.com/Why-do-non-zero-mean-activations-induce-a-bias-shift-for-units-in-the-next-layer-and-why-is-that-bad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pdf/1702.00071.pdf" TargetMode="External"/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png"/><Relationship Id="rId4" Type="http://schemas.openxmlformats.org/officeDocument/2006/relationships/image" Target="../media/image86.png"/><Relationship Id="rId9" Type="http://schemas.openxmlformats.org/officeDocument/2006/relationships/image" Target="../media/image71.png"/><Relationship Id="rId5" Type="http://schemas.openxmlformats.org/officeDocument/2006/relationships/hyperlink" Target="https://arxiv.org/abs/1609.07093" TargetMode="External"/><Relationship Id="rId6" Type="http://schemas.openxmlformats.org/officeDocument/2006/relationships/hyperlink" Target="https://arxiv.org/pdf/1703.01827.pdf" TargetMode="External"/><Relationship Id="rId7" Type="http://schemas.openxmlformats.org/officeDocument/2006/relationships/image" Target="../media/image75.png"/><Relationship Id="rId8" Type="http://schemas.openxmlformats.org/officeDocument/2006/relationships/image" Target="../media/image7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0.png"/><Relationship Id="rId4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2.png"/><Relationship Id="rId4" Type="http://schemas.openxmlformats.org/officeDocument/2006/relationships/hyperlink" Target="https://github.com/ducha-aiki/caffenet-benchmark" TargetMode="External"/><Relationship Id="rId5" Type="http://schemas.openxmlformats.org/officeDocument/2006/relationships/image" Target="../media/image79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1706.02515.pdf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en.wikipedia.org/wiki/Activation_function" TargetMode="External"/><Relationship Id="rId4" Type="http://schemas.openxmlformats.org/officeDocument/2006/relationships/hyperlink" Target="https://arxiv.org/pdf/1511.07289.pdf" TargetMode="External"/><Relationship Id="rId9" Type="http://schemas.openxmlformats.org/officeDocument/2006/relationships/hyperlink" Target="https://www.reddit.com/r/MachineLearning/comments/6g5tg1/r_selfnormalizing_neural_networks_improved_elu/dise43y/" TargetMode="External"/><Relationship Id="rId5" Type="http://schemas.openxmlformats.org/officeDocument/2006/relationships/hyperlink" Target="https://calculatedcontent.com/2017/06/16/normalization-in-deep-learning/" TargetMode="External"/><Relationship Id="rId6" Type="http://schemas.openxmlformats.org/officeDocument/2006/relationships/hyperlink" Target="https://github.com/NVIDIA/DIGITS/blob/master/examples/weight-init/README.md" TargetMode="External"/><Relationship Id="rId7" Type="http://schemas.openxmlformats.org/officeDocument/2006/relationships/hyperlink" Target="https://www.reddit.com/r/MachineLearning/comments/6n9bkm/p_understanding_visualizing_selfnormalizing/" TargetMode="External"/><Relationship Id="rId8" Type="http://schemas.openxmlformats.org/officeDocument/2006/relationships/hyperlink" Target="https://gist.github.com/eamartin/d7f1f71e5ce54112fe05e2f2f17ebedf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rxiv.org/pdf/1511.06422.pdf" TargetMode="External"/><Relationship Id="rId4" Type="http://schemas.openxmlformats.org/officeDocument/2006/relationships/hyperlink" Target="https://arxiv.org/pdf/1703.01827.pdf" TargetMode="External"/><Relationship Id="rId5" Type="http://schemas.openxmlformats.org/officeDocument/2006/relationships/hyperlink" Target="https://github.com/ducha-aiki/caffenet-benchmark" TargetMode="External"/><Relationship Id="rId6" Type="http://schemas.openxmlformats.org/officeDocument/2006/relationships/hyperlink" Target="https://arxiv.org/abs/1606.02228" TargetMode="External"/><Relationship Id="rId7" Type="http://schemas.openxmlformats.org/officeDocument/2006/relationships/hyperlink" Target="https://arxiv.org/abs/1706.02515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3.png"/><Relationship Id="rId13" Type="http://schemas.openxmlformats.org/officeDocument/2006/relationships/image" Target="../media/image16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pdf/1706.02515.pdf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3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pdf/1706.02515.pdf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pdf/1706.02515.pdf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pdf/1706.02515.pdf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pdf/1706.02515.pdf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600"/>
              <a:t>Self normalizing neural networks</a:t>
            </a:r>
            <a:r>
              <a:rPr lang="en-US" sz="3600"/>
              <a:t> and orthogonal initialization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47750" y="3989977"/>
            <a:ext cx="10972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Krzysztof Kolasiński, 27.06.2017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Self Normalizing Neural Networks</a:t>
            </a:r>
            <a:r>
              <a:rPr lang="en-US" sz="3000">
                <a:solidFill>
                  <a:srgbClr val="1CA4DC"/>
                </a:solidFill>
              </a:rPr>
              <a:t> 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" name="Google Shape;198;p26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7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742675" y="2264063"/>
            <a:ext cx="3484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139FDA"/>
                </a:solidFill>
              </a:rPr>
              <a:t>scaled exponential linear unit</a:t>
            </a:r>
            <a:endParaRPr i="1" sz="1800">
              <a:solidFill>
                <a:srgbClr val="139FDA"/>
              </a:solidFill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338" y="2763225"/>
            <a:ext cx="3792875" cy="24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7675" y="1738075"/>
            <a:ext cx="6052875" cy="461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8035250" y="6350925"/>
            <a:ext cx="1722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arxiv: 1511.07289</a:t>
            </a:r>
            <a:endParaRPr/>
          </a:p>
        </p:txBody>
      </p:sp>
      <p:cxnSp>
        <p:nvCxnSpPr>
          <p:cNvPr id="205" name="Google Shape;205;p26"/>
          <p:cNvCxnSpPr/>
          <p:nvPr/>
        </p:nvCxnSpPr>
        <p:spPr>
          <a:xfrm flipH="1" rot="10800000">
            <a:off x="4263300" y="5017150"/>
            <a:ext cx="1227900" cy="6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6"/>
          <p:cNvSpPr txBox="1"/>
          <p:nvPr/>
        </p:nvSpPr>
        <p:spPr>
          <a:xfrm>
            <a:off x="2882700" y="5664900"/>
            <a:ext cx="1498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no prelu in their benchmark...</a:t>
            </a:r>
            <a:endParaRPr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Self Normalizing Neural Networks</a:t>
            </a:r>
            <a:r>
              <a:rPr lang="en-US" sz="3000">
                <a:solidFill>
                  <a:srgbClr val="1CA4DC"/>
                </a:solidFill>
              </a:rPr>
              <a:t> 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" name="Google Shape;213;p27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222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426650" y="23270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Some clues for constructing SNNs (according to authors)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Won’t work with Relu, sigmoid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must have negative and positive values for controlling mean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saturation regions to dampen the gradients when activation is too large in lower layer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slope larger than 1 to increase the variance when to small in lower layer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continuous slope to provide fixed point</a:t>
            </a:r>
            <a:endParaRPr sz="1800"/>
          </a:p>
        </p:txBody>
      </p:sp>
      <p:sp>
        <p:nvSpPr>
          <p:cNvPr id="217" name="Google Shape;217;p27"/>
          <p:cNvSpPr txBox="1"/>
          <p:nvPr/>
        </p:nvSpPr>
        <p:spPr>
          <a:xfrm>
            <a:off x="426650" y="4306000"/>
            <a:ext cx="7347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They impose initialization condition on the weight vectors:</a:t>
            </a:r>
            <a:endParaRPr sz="1800"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2000" y="4921221"/>
            <a:ext cx="2209645" cy="54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2066" y="4929488"/>
            <a:ext cx="2151714" cy="53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Derivation of mapping function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" name="Google Shape;226;p28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22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426650" y="23270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Assumptions: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activations x</a:t>
            </a:r>
            <a:r>
              <a:rPr baseline="-25000" lang="en-US" sz="1800"/>
              <a:t>i</a:t>
            </a:r>
            <a:r>
              <a:rPr lang="en-US" sz="1800"/>
              <a:t> are independent (not full filled in general)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and share the same mean and variance</a:t>
            </a:r>
            <a:endParaRPr sz="1800"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974" y="3268138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3800" y="3268150"/>
            <a:ext cx="1632500" cy="44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8"/>
          <p:cNvGrpSpPr/>
          <p:nvPr/>
        </p:nvGrpSpPr>
        <p:grpSpPr>
          <a:xfrm>
            <a:off x="426650" y="3774874"/>
            <a:ext cx="4377100" cy="537301"/>
            <a:chOff x="426650" y="3774874"/>
            <a:chExt cx="4377100" cy="537301"/>
          </a:xfrm>
        </p:grpSpPr>
        <p:sp>
          <p:nvSpPr>
            <p:cNvPr id="233" name="Google Shape;233;p28"/>
            <p:cNvSpPr txBox="1"/>
            <p:nvPr/>
          </p:nvSpPr>
          <p:spPr>
            <a:xfrm>
              <a:off x="426650" y="3774875"/>
              <a:ext cx="31056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●"/>
              </a:pPr>
              <a:r>
                <a:rPr lang="en-US" sz="1800"/>
                <a:t>The mean activation of </a:t>
              </a:r>
              <a:endParaRPr sz="1800"/>
            </a:p>
          </p:txBody>
        </p:sp>
        <p:pic>
          <p:nvPicPr>
            <p:cNvPr id="234" name="Google Shape;234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9675" y="3774874"/>
              <a:ext cx="1404075" cy="382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9500" y="4446475"/>
            <a:ext cx="6697199" cy="16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84775" y="2954671"/>
            <a:ext cx="2209645" cy="54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81141" y="3774550"/>
            <a:ext cx="2151714" cy="53792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9149275" y="2725825"/>
            <a:ext cx="2749500" cy="18252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8"/>
          <p:cNvCxnSpPr/>
          <p:nvPr/>
        </p:nvCxnSpPr>
        <p:spPr>
          <a:xfrm flipH="1" rot="10800000">
            <a:off x="6636775" y="5830725"/>
            <a:ext cx="134400" cy="33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8"/>
          <p:cNvSpPr txBox="1"/>
          <p:nvPr/>
        </p:nvSpPr>
        <p:spPr>
          <a:xfrm>
            <a:off x="5836300" y="6170625"/>
            <a:ext cx="24705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from the assumption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Derivation of mapping function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7" name="Google Shape;247;p29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22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4949" y="5014238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7775" y="4443287"/>
            <a:ext cx="1632500" cy="4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/>
        </p:nvSpPr>
        <p:spPr>
          <a:xfrm>
            <a:off x="426650" y="2139375"/>
            <a:ext cx="4724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The mean of activations of z is</a:t>
            </a:r>
            <a:endParaRPr sz="1800"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7563" y="2216974"/>
            <a:ext cx="1404075" cy="3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84775" y="2954671"/>
            <a:ext cx="2209645" cy="54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1141" y="3774550"/>
            <a:ext cx="2151714" cy="53792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/>
          <p:nvPr/>
        </p:nvSpPr>
        <p:spPr>
          <a:xfrm>
            <a:off x="9149275" y="2062150"/>
            <a:ext cx="2749500" cy="3547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14113" y="2165938"/>
            <a:ext cx="1479418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20625" y="3377012"/>
            <a:ext cx="4667150" cy="17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426650" y="2825175"/>
            <a:ext cx="4724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The variance of activations:</a:t>
            </a:r>
            <a:endParaRPr sz="1800"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2575" y="2779869"/>
            <a:ext cx="3685205" cy="5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66863" y="5298000"/>
            <a:ext cx="6280270" cy="9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/>
        </p:nvSpPr>
        <p:spPr>
          <a:xfrm>
            <a:off x="426650" y="5116825"/>
            <a:ext cx="4171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Computing second term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575" y="3655350"/>
            <a:ext cx="7819624" cy="19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Derivation of mapping function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0" name="Google Shape;270;p30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222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4949" y="5014238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07775" y="4443287"/>
            <a:ext cx="1632500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87563" y="2216974"/>
            <a:ext cx="1404075" cy="3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84775" y="2954671"/>
            <a:ext cx="2209645" cy="54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81141" y="3774550"/>
            <a:ext cx="2151714" cy="53792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/>
          <p:nvPr/>
        </p:nvSpPr>
        <p:spPr>
          <a:xfrm>
            <a:off x="9149275" y="2062150"/>
            <a:ext cx="2749500" cy="3547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426650" y="2139375"/>
            <a:ext cx="4724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The variance of activations:</a:t>
            </a:r>
            <a:endParaRPr sz="1800"/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02575" y="2094069"/>
            <a:ext cx="3685205" cy="5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600" y="2670525"/>
            <a:ext cx="5839339" cy="8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426650" y="2670524"/>
            <a:ext cx="4171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</a:t>
            </a:r>
            <a:r>
              <a:rPr lang="en-US" sz="1800"/>
              <a:t>econd term</a:t>
            </a:r>
            <a:endParaRPr sz="1800"/>
          </a:p>
        </p:txBody>
      </p:sp>
      <p:sp>
        <p:nvSpPr>
          <p:cNvPr id="283" name="Google Shape;283;p30"/>
          <p:cNvSpPr txBox="1"/>
          <p:nvPr/>
        </p:nvSpPr>
        <p:spPr>
          <a:xfrm>
            <a:off x="426650" y="3508724"/>
            <a:ext cx="4171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First</a:t>
            </a:r>
            <a:r>
              <a:rPr lang="en-US" sz="1800"/>
              <a:t> term:</a:t>
            </a:r>
            <a:endParaRPr sz="1800"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6300" y="5720600"/>
            <a:ext cx="9467400" cy="72033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/>
          <p:nvPr/>
        </p:nvSpPr>
        <p:spPr>
          <a:xfrm>
            <a:off x="726875" y="5671100"/>
            <a:ext cx="9528600" cy="80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30"/>
          <p:cNvCxnSpPr/>
          <p:nvPr/>
        </p:nvCxnSpPr>
        <p:spPr>
          <a:xfrm flipH="1" rot="10800000">
            <a:off x="6786900" y="5489500"/>
            <a:ext cx="94800" cy="17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Derivation of mapping function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3" name="Google Shape;293;p31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22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4949" y="5014238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7775" y="4443287"/>
            <a:ext cx="1632500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7563" y="2216974"/>
            <a:ext cx="1404075" cy="3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84775" y="2954671"/>
            <a:ext cx="2209645" cy="54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1141" y="3774550"/>
            <a:ext cx="2151714" cy="53792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/>
          <p:nvPr/>
        </p:nvSpPr>
        <p:spPr>
          <a:xfrm>
            <a:off x="9149275" y="2062150"/>
            <a:ext cx="2749500" cy="3547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 txBox="1"/>
          <p:nvPr/>
        </p:nvSpPr>
        <p:spPr>
          <a:xfrm>
            <a:off x="426650" y="2139375"/>
            <a:ext cx="4724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The variance of activations:</a:t>
            </a:r>
            <a:endParaRPr sz="1800"/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02575" y="2094069"/>
            <a:ext cx="3685205" cy="5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 txBox="1"/>
          <p:nvPr/>
        </p:nvSpPr>
        <p:spPr>
          <a:xfrm>
            <a:off x="426650" y="2670524"/>
            <a:ext cx="4171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final expression is:</a:t>
            </a:r>
            <a:endParaRPr sz="1800"/>
          </a:p>
        </p:txBody>
      </p:sp>
      <p:pic>
        <p:nvPicPr>
          <p:cNvPr id="305" name="Google Shape;305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06121" y="3233171"/>
            <a:ext cx="7703399" cy="8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1"/>
          <p:cNvSpPr/>
          <p:nvPr/>
        </p:nvSpPr>
        <p:spPr>
          <a:xfrm>
            <a:off x="2307075" y="3176175"/>
            <a:ext cx="3318300" cy="89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/>
          <p:nvPr/>
        </p:nvSpPr>
        <p:spPr>
          <a:xfrm>
            <a:off x="5694299" y="3176175"/>
            <a:ext cx="3115200" cy="89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31"/>
          <p:cNvCxnSpPr>
            <a:stCxn id="303" idx="2"/>
          </p:cNvCxnSpPr>
          <p:nvPr/>
        </p:nvCxnSpPr>
        <p:spPr>
          <a:xfrm flipH="1">
            <a:off x="4827477" y="2640269"/>
            <a:ext cx="917700" cy="50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31"/>
          <p:cNvCxnSpPr>
            <a:endCxn id="307" idx="0"/>
          </p:cNvCxnSpPr>
          <p:nvPr/>
        </p:nvCxnSpPr>
        <p:spPr>
          <a:xfrm>
            <a:off x="6964199" y="2548275"/>
            <a:ext cx="287700" cy="62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1"/>
          <p:cNvCxnSpPr/>
          <p:nvPr/>
        </p:nvCxnSpPr>
        <p:spPr>
          <a:xfrm>
            <a:off x="4171675" y="3594925"/>
            <a:ext cx="1232400" cy="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1"/>
          <p:cNvCxnSpPr/>
          <p:nvPr/>
        </p:nvCxnSpPr>
        <p:spPr>
          <a:xfrm>
            <a:off x="7372075" y="3594925"/>
            <a:ext cx="1232400" cy="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48100" y="4386350"/>
            <a:ext cx="7284520" cy="7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/>
        </p:nvSpPr>
        <p:spPr>
          <a:xfrm>
            <a:off x="1145650" y="5434700"/>
            <a:ext cx="979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Mean:</a:t>
            </a:r>
            <a:endParaRPr sz="1800"/>
          </a:p>
        </p:txBody>
      </p:sp>
      <p:pic>
        <p:nvPicPr>
          <p:cNvPr id="314" name="Google Shape;314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15213" y="5434688"/>
            <a:ext cx="1479418" cy="4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1"/>
          <p:cNvSpPr txBox="1"/>
          <p:nvPr/>
        </p:nvSpPr>
        <p:spPr>
          <a:xfrm>
            <a:off x="4193650" y="5434700"/>
            <a:ext cx="14316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Variance:</a:t>
            </a:r>
            <a:endParaRPr sz="1800"/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74475" y="5451608"/>
            <a:ext cx="1753613" cy="4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Derivation of mapping function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3" name="Google Shape;323;p32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324" name="Google Shape;3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22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4949" y="5014238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7775" y="4443287"/>
            <a:ext cx="1632500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7563" y="2216974"/>
            <a:ext cx="1404075" cy="3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84775" y="2954671"/>
            <a:ext cx="2209645" cy="54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1141" y="3774550"/>
            <a:ext cx="2151714" cy="5379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/>
          <p:nvPr/>
        </p:nvSpPr>
        <p:spPr>
          <a:xfrm>
            <a:off x="9149275" y="2062150"/>
            <a:ext cx="2749500" cy="3547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2"/>
          <p:cNvSpPr txBox="1"/>
          <p:nvPr/>
        </p:nvSpPr>
        <p:spPr>
          <a:xfrm>
            <a:off x="426650" y="2139375"/>
            <a:ext cx="4724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The mean and variance:</a:t>
            </a:r>
            <a:endParaRPr sz="1800"/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13438" y="2550188"/>
            <a:ext cx="1479418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24350" y="2572208"/>
            <a:ext cx="1753613" cy="4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/>
        </p:nvSpPr>
        <p:spPr>
          <a:xfrm>
            <a:off x="426650" y="3129975"/>
            <a:ext cx="8003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According to CTL the z variable approaches to normal distribution (z is a weighted sum of independent variables)</a:t>
            </a:r>
            <a:endParaRPr sz="1800"/>
          </a:p>
        </p:txBody>
      </p:sp>
      <p:pic>
        <p:nvPicPr>
          <p:cNvPr id="336" name="Google Shape;336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00074" y="3823449"/>
            <a:ext cx="6084425" cy="4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2677700" y="4312475"/>
            <a:ext cx="47247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139FDA"/>
                </a:solidFill>
              </a:rPr>
              <a:t>larger z then more correct is this statement</a:t>
            </a:r>
            <a:endParaRPr i="1" sz="18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Derivation of mapping function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4" name="Google Shape;344;p33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22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4949" y="5014238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7775" y="4443287"/>
            <a:ext cx="1632500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7563" y="2216974"/>
            <a:ext cx="1404075" cy="3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84775" y="2954671"/>
            <a:ext cx="2209645" cy="54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1141" y="3774550"/>
            <a:ext cx="2151714" cy="53792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/>
          <p:nvPr/>
        </p:nvSpPr>
        <p:spPr>
          <a:xfrm>
            <a:off x="9149275" y="2062150"/>
            <a:ext cx="2749500" cy="3547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3"/>
          <p:cNvSpPr txBox="1"/>
          <p:nvPr/>
        </p:nvSpPr>
        <p:spPr>
          <a:xfrm>
            <a:off x="426650" y="2139375"/>
            <a:ext cx="7814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z is a roughly random variable from normal distribution</a:t>
            </a:r>
            <a:endParaRPr sz="1800"/>
          </a:p>
        </p:txBody>
      </p:sp>
      <p:pic>
        <p:nvPicPr>
          <p:cNvPr id="354" name="Google Shape;35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94874" y="2559299"/>
            <a:ext cx="6084425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89113" y="3057024"/>
            <a:ext cx="6295948" cy="35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Derivation of mapping function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2" name="Google Shape;362;p34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22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4949" y="5014238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7775" y="4443287"/>
            <a:ext cx="1632500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7563" y="2216974"/>
            <a:ext cx="1404075" cy="3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84775" y="2954671"/>
            <a:ext cx="2209645" cy="54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1141" y="3774550"/>
            <a:ext cx="2151714" cy="53792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4"/>
          <p:cNvSpPr/>
          <p:nvPr/>
        </p:nvSpPr>
        <p:spPr>
          <a:xfrm>
            <a:off x="9149275" y="2062150"/>
            <a:ext cx="2749500" cy="3547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426650" y="2139375"/>
            <a:ext cx="7814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z is a roughly random variable from normal distribution</a:t>
            </a:r>
            <a:endParaRPr sz="1800"/>
          </a:p>
        </p:txBody>
      </p:sp>
      <p:pic>
        <p:nvPicPr>
          <p:cNvPr id="372" name="Google Shape;37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61787" y="2664300"/>
            <a:ext cx="5281969" cy="3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5500" y="3417550"/>
            <a:ext cx="7147749" cy="18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426650" y="3053775"/>
            <a:ext cx="7814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The mean and variance after applying selu is then:</a:t>
            </a:r>
            <a:endParaRPr sz="1800"/>
          </a:p>
        </p:txBody>
      </p:sp>
      <p:pic>
        <p:nvPicPr>
          <p:cNvPr id="375" name="Google Shape;375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8050" y="5813819"/>
            <a:ext cx="3685205" cy="54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34"/>
          <p:cNvCxnSpPr>
            <a:stCxn id="375" idx="0"/>
          </p:cNvCxnSpPr>
          <p:nvPr/>
        </p:nvCxnSpPr>
        <p:spPr>
          <a:xfrm rot="10800000">
            <a:off x="5198652" y="5167319"/>
            <a:ext cx="1152000" cy="64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34"/>
          <p:cNvCxnSpPr/>
          <p:nvPr/>
        </p:nvCxnSpPr>
        <p:spPr>
          <a:xfrm flipH="1" rot="10800000">
            <a:off x="7521675" y="5056600"/>
            <a:ext cx="63300" cy="86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34"/>
          <p:cNvSpPr txBox="1"/>
          <p:nvPr/>
        </p:nvSpPr>
        <p:spPr>
          <a:xfrm>
            <a:off x="426650" y="5339775"/>
            <a:ext cx="7814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Can be integrated analytically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Derivation of mapping function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384" name="Google Shape;384;p35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5" name="Google Shape;385;p35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386" name="Google Shape;3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22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4949" y="5014238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7775" y="4443287"/>
            <a:ext cx="1632500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7563" y="2216974"/>
            <a:ext cx="1404075" cy="3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84775" y="2954671"/>
            <a:ext cx="2209645" cy="54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1141" y="3774550"/>
            <a:ext cx="2151714" cy="53792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5"/>
          <p:cNvSpPr/>
          <p:nvPr/>
        </p:nvSpPr>
        <p:spPr>
          <a:xfrm>
            <a:off x="9149275" y="2062150"/>
            <a:ext cx="2749500" cy="3547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075" y="2275788"/>
            <a:ext cx="8844476" cy="321508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5"/>
          <p:cNvSpPr txBox="1"/>
          <p:nvPr/>
        </p:nvSpPr>
        <p:spPr>
          <a:xfrm>
            <a:off x="316025" y="5475350"/>
            <a:ext cx="40926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assume normalized weight vector</a:t>
            </a:r>
            <a:endParaRPr sz="1800"/>
          </a:p>
        </p:txBody>
      </p:sp>
      <p:pic>
        <p:nvPicPr>
          <p:cNvPr id="396" name="Google Shape;396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31150" y="5543650"/>
            <a:ext cx="2151700" cy="33566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5"/>
          <p:cNvSpPr txBox="1"/>
          <p:nvPr/>
        </p:nvSpPr>
        <p:spPr>
          <a:xfrm>
            <a:off x="316025" y="5856350"/>
            <a:ext cx="11356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given a fixed point (μ, ν) = (0, 1) one may solve this equation for selu parameters:</a:t>
            </a:r>
            <a:endParaRPr sz="1800"/>
          </a:p>
        </p:txBody>
      </p:sp>
      <p:pic>
        <p:nvPicPr>
          <p:cNvPr id="398" name="Google Shape;398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24113" y="6368175"/>
            <a:ext cx="4092600" cy="28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04900" y="50825"/>
            <a:ext cx="5385137" cy="13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Content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713899" y="17412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SELU activation function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LSUV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My benchmarks on CIFAR10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Another benchmarks</a:t>
            </a:r>
            <a:endParaRPr sz="2400"/>
          </a:p>
          <a:p>
            <a:pPr indent="0" lvl="0" marL="0" marR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241" y="4262796"/>
            <a:ext cx="6154825" cy="26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6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Derivation of mapping function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406" name="Google Shape;406;p36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7" name="Google Shape;407;p36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408" name="Google Shape;4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222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4949" y="5014238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07775" y="4443287"/>
            <a:ext cx="1632500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87563" y="2216974"/>
            <a:ext cx="1404075" cy="3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84775" y="2954671"/>
            <a:ext cx="2209645" cy="54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81141" y="3774550"/>
            <a:ext cx="2151714" cy="53792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6"/>
          <p:cNvSpPr/>
          <p:nvPr/>
        </p:nvSpPr>
        <p:spPr>
          <a:xfrm>
            <a:off x="9149275" y="2062150"/>
            <a:ext cx="2749500" cy="3547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6"/>
          <p:cNvSpPr txBox="1"/>
          <p:nvPr/>
        </p:nvSpPr>
        <p:spPr>
          <a:xfrm>
            <a:off x="316025" y="2046350"/>
            <a:ext cx="7290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Is f</a:t>
            </a:r>
            <a:r>
              <a:rPr lang="en-US" sz="1800">
                <a:solidFill>
                  <a:schemeClr val="dk1"/>
                </a:solidFill>
              </a:rPr>
              <a:t>ixed point (μ, ν) = (0, 1) stable and attractive?</a:t>
            </a:r>
            <a:endParaRPr sz="1800"/>
          </a:p>
        </p:txBody>
      </p:sp>
      <p:pic>
        <p:nvPicPr>
          <p:cNvPr id="417" name="Google Shape;417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04900" y="50825"/>
            <a:ext cx="5385137" cy="13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3325" y="2857000"/>
            <a:ext cx="7276260" cy="12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 txBox="1"/>
          <p:nvPr/>
        </p:nvSpPr>
        <p:spPr>
          <a:xfrm>
            <a:off x="768675" y="3984250"/>
            <a:ext cx="79335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/>
              <a:t>stable is if: </a:t>
            </a:r>
            <a:r>
              <a:rPr i="1" lang="en-US" sz="1800"/>
              <a:t>the spectral norm of transformation Jacobian is less than one.</a:t>
            </a:r>
            <a:endParaRPr i="1" sz="1800"/>
          </a:p>
        </p:txBody>
      </p:sp>
      <p:cxnSp>
        <p:nvCxnSpPr>
          <p:cNvPr id="420" name="Google Shape;420;p36"/>
          <p:cNvCxnSpPr/>
          <p:nvPr/>
        </p:nvCxnSpPr>
        <p:spPr>
          <a:xfrm flipH="1" rot="10800000">
            <a:off x="5040225" y="3640450"/>
            <a:ext cx="893700" cy="34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36"/>
          <p:cNvSpPr txBox="1"/>
          <p:nvPr/>
        </p:nvSpPr>
        <p:spPr>
          <a:xfrm>
            <a:off x="69075" y="2672700"/>
            <a:ext cx="1947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</a:rPr>
              <a:t>From </a:t>
            </a:r>
            <a:r>
              <a:rPr i="1" lang="en-US" sz="1800">
                <a:solidFill>
                  <a:srgbClr val="FF0000"/>
                </a:solidFill>
              </a:rPr>
              <a:t>stability theory:</a:t>
            </a:r>
            <a:endParaRPr i="1" sz="1800">
              <a:solidFill>
                <a:srgbClr val="FF0000"/>
              </a:solidFill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5998675" y="2220750"/>
            <a:ext cx="743200" cy="495475"/>
          </a:xfrm>
          <a:custGeom>
            <a:pathLst>
              <a:path extrusionOk="0" h="19819" w="29728">
                <a:moveTo>
                  <a:pt x="0" y="19819"/>
                </a:moveTo>
                <a:cubicBezTo>
                  <a:pt x="2183" y="16516"/>
                  <a:pt x="8140" y="0"/>
                  <a:pt x="13095" y="0"/>
                </a:cubicBezTo>
                <a:cubicBezTo>
                  <a:pt x="18050" y="0"/>
                  <a:pt x="26956" y="16516"/>
                  <a:pt x="29728" y="19819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3" name="Google Shape;423;p36"/>
          <p:cNvSpPr/>
          <p:nvPr/>
        </p:nvSpPr>
        <p:spPr>
          <a:xfrm flipH="1" rot="10800000">
            <a:off x="7097775" y="2218412"/>
            <a:ext cx="893698" cy="537293"/>
          </a:xfrm>
          <a:custGeom>
            <a:pathLst>
              <a:path extrusionOk="0" h="19819" w="29728">
                <a:moveTo>
                  <a:pt x="0" y="19819"/>
                </a:moveTo>
                <a:cubicBezTo>
                  <a:pt x="2183" y="16516"/>
                  <a:pt x="8140" y="0"/>
                  <a:pt x="13095" y="0"/>
                </a:cubicBezTo>
                <a:cubicBezTo>
                  <a:pt x="18050" y="0"/>
                  <a:pt x="26956" y="16516"/>
                  <a:pt x="29728" y="19819"/>
                </a:cubicBez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Derivation of mapping function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429" name="Google Shape;429;p37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0" name="Google Shape;430;p37"/>
          <p:cNvSpPr txBox="1"/>
          <p:nvPr/>
        </p:nvSpPr>
        <p:spPr>
          <a:xfrm>
            <a:off x="213325" y="713250"/>
            <a:ext cx="5358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 1D example for stability theory</a:t>
            </a:r>
            <a:endParaRPr sz="1800"/>
          </a:p>
        </p:txBody>
      </p:sp>
      <p:pic>
        <p:nvPicPr>
          <p:cNvPr id="431" name="Google Shape;4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075" y="1453800"/>
            <a:ext cx="1683572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7"/>
          <p:cNvSpPr txBox="1"/>
          <p:nvPr/>
        </p:nvSpPr>
        <p:spPr>
          <a:xfrm>
            <a:off x="213325" y="1170450"/>
            <a:ext cx="5358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Consider general mapping x -&gt; y</a:t>
            </a:r>
            <a:endParaRPr sz="1800"/>
          </a:p>
        </p:txBody>
      </p:sp>
      <p:sp>
        <p:nvSpPr>
          <p:cNvPr id="433" name="Google Shape;433;p37"/>
          <p:cNvSpPr txBox="1"/>
          <p:nvPr/>
        </p:nvSpPr>
        <p:spPr>
          <a:xfrm>
            <a:off x="213325" y="1932450"/>
            <a:ext cx="8248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previous example we have fixed (x) and (y) and computed alpha which gives </a:t>
            </a:r>
            <a:endParaRPr sz="1800"/>
          </a:p>
        </p:txBody>
      </p:sp>
      <p:pic>
        <p:nvPicPr>
          <p:cNvPr id="434" name="Google Shape;4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800" y="2542975"/>
            <a:ext cx="2333897" cy="5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200" y="3490625"/>
            <a:ext cx="5594197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7"/>
          <p:cNvSpPr txBox="1"/>
          <p:nvPr/>
        </p:nvSpPr>
        <p:spPr>
          <a:xfrm>
            <a:off x="213325" y="2999250"/>
            <a:ext cx="8248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Stability is when following condition is satisfied</a:t>
            </a:r>
            <a:endParaRPr sz="1800"/>
          </a:p>
        </p:txBody>
      </p:sp>
      <p:pic>
        <p:nvPicPr>
          <p:cNvPr id="437" name="Google Shape;43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550" y="4136900"/>
            <a:ext cx="6326299" cy="94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37"/>
          <p:cNvCxnSpPr/>
          <p:nvPr/>
        </p:nvCxnSpPr>
        <p:spPr>
          <a:xfrm flipH="1" rot="10800000">
            <a:off x="2725825" y="4464150"/>
            <a:ext cx="908700" cy="3159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7"/>
          <p:cNvCxnSpPr/>
          <p:nvPr/>
        </p:nvCxnSpPr>
        <p:spPr>
          <a:xfrm flipH="1" rot="10800000">
            <a:off x="5754125" y="4519475"/>
            <a:ext cx="756300" cy="2685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0" name="Google Shape;44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5000" y="5374325"/>
            <a:ext cx="2865432" cy="9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7652" y="5350488"/>
            <a:ext cx="2587575" cy="9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37"/>
          <p:cNvCxnSpPr>
            <a:stCxn id="440" idx="3"/>
          </p:cNvCxnSpPr>
          <p:nvPr/>
        </p:nvCxnSpPr>
        <p:spPr>
          <a:xfrm flipH="1" rot="10800000">
            <a:off x="5840432" y="5830725"/>
            <a:ext cx="693600" cy="1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01900"/>
            <a:ext cx="9315176" cy="19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8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Derivation of mapping function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0" name="Google Shape;450;p38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Constructing SNNs: the authors propose following parametrization for g</a:t>
            </a:r>
            <a:endParaRPr b="1" sz="1800"/>
          </a:p>
        </p:txBody>
      </p:sp>
      <p:pic>
        <p:nvPicPr>
          <p:cNvPr id="451" name="Google Shape;4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900" y="500950"/>
            <a:ext cx="1948025" cy="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2225" y="1257700"/>
            <a:ext cx="4055557" cy="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4949" y="5014238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07775" y="4443287"/>
            <a:ext cx="1632500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87563" y="2216974"/>
            <a:ext cx="1404075" cy="3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84775" y="2954671"/>
            <a:ext cx="2209645" cy="54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81141" y="3774550"/>
            <a:ext cx="2151714" cy="53792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8"/>
          <p:cNvSpPr/>
          <p:nvPr/>
        </p:nvSpPr>
        <p:spPr>
          <a:xfrm>
            <a:off x="9149275" y="2062150"/>
            <a:ext cx="2749500" cy="35475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04900" y="50825"/>
            <a:ext cx="5385137" cy="13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8"/>
          <p:cNvSpPr txBox="1"/>
          <p:nvPr/>
        </p:nvSpPr>
        <p:spPr>
          <a:xfrm>
            <a:off x="663675" y="2362375"/>
            <a:ext cx="61074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What if weights are not normalized:</a:t>
            </a:r>
            <a:endParaRPr sz="1800"/>
          </a:p>
        </p:txBody>
      </p:sp>
      <p:sp>
        <p:nvSpPr>
          <p:cNvPr id="461" name="Google Shape;461;p38"/>
          <p:cNvSpPr txBox="1"/>
          <p:nvPr/>
        </p:nvSpPr>
        <p:spPr>
          <a:xfrm>
            <a:off x="1777700" y="4708950"/>
            <a:ext cx="52698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computer assisted proof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9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New dropout technique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8" name="Google Shape;468;p39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Standard dropout fits well with Relus since 0 is a default (minimum) value for it. Dropout preserves the mean of activations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Alpha dropout sets minimum SELU value instead of zero</a:t>
            </a:r>
            <a:endParaRPr sz="1800"/>
          </a:p>
        </p:txBody>
      </p:sp>
      <p:pic>
        <p:nvPicPr>
          <p:cNvPr id="469" name="Google Shape;4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800" y="1742750"/>
            <a:ext cx="5269799" cy="53487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9"/>
          <p:cNvSpPr txBox="1"/>
          <p:nvPr/>
        </p:nvSpPr>
        <p:spPr>
          <a:xfrm>
            <a:off x="426650" y="2621875"/>
            <a:ext cx="104529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Basic idea is: apply alpha dropout to activations, then apply affine transform of form a*x + b which preserves the mean E(x) and variance Var(x) of activations 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Some experiments (LB from 2014 is ~82)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77" name="Google Shape;4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50" y="2124475"/>
            <a:ext cx="10650450" cy="47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400" y="606925"/>
            <a:ext cx="9592751" cy="14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Some experiments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484" name="Google Shape;484;p41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85" name="Google Shape;4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8" y="2584025"/>
            <a:ext cx="11887200" cy="4141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800" y="807924"/>
            <a:ext cx="9467401" cy="121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2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Conclusions from paper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492" name="Google Shape;492;p42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93" name="Google Shape;4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1200"/>
            <a:ext cx="11887201" cy="4212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42"/>
          <p:cNvCxnSpPr/>
          <p:nvPr/>
        </p:nvCxnSpPr>
        <p:spPr>
          <a:xfrm>
            <a:off x="7308350" y="2062150"/>
            <a:ext cx="457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42"/>
          <p:cNvCxnSpPr/>
          <p:nvPr/>
        </p:nvCxnSpPr>
        <p:spPr>
          <a:xfrm>
            <a:off x="313752" y="2390653"/>
            <a:ext cx="11466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42"/>
          <p:cNvCxnSpPr/>
          <p:nvPr/>
        </p:nvCxnSpPr>
        <p:spPr>
          <a:xfrm>
            <a:off x="8573325" y="4621100"/>
            <a:ext cx="3207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42"/>
          <p:cNvCxnSpPr/>
          <p:nvPr/>
        </p:nvCxnSpPr>
        <p:spPr>
          <a:xfrm>
            <a:off x="267525" y="4925900"/>
            <a:ext cx="7279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42"/>
          <p:cNvSpPr txBox="1"/>
          <p:nvPr/>
        </p:nvSpPr>
        <p:spPr>
          <a:xfrm>
            <a:off x="2114575" y="4925900"/>
            <a:ext cx="3477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</a:rPr>
              <a:t>Deep learning with SELUs</a:t>
            </a:r>
            <a:endParaRPr i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3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Conclusions from paper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504" name="Google Shape;504;p43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5" name="Google Shape;505;p43"/>
          <p:cNvSpPr txBox="1"/>
          <p:nvPr/>
        </p:nvSpPr>
        <p:spPr>
          <a:xfrm>
            <a:off x="395050" y="932275"/>
            <a:ext cx="10602900" cy="2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Usage of CLT as a general tool for understanding NN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Activations may drive outputs of neural network to certain distributions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What if we can create activation function, which will be able to keep weights of neural network at specific distribution ?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LSUV initialization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12" name="Google Shape;5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25" y="606925"/>
            <a:ext cx="5680776" cy="28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4"/>
          <p:cNvSpPr txBox="1"/>
          <p:nvPr/>
        </p:nvSpPr>
        <p:spPr>
          <a:xfrm>
            <a:off x="6936975" y="948100"/>
            <a:ext cx="49698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authors propose a </a:t>
            </a:r>
            <a:r>
              <a:rPr b="1" lang="en-US" sz="1800"/>
              <a:t>Layer-Sequential-Unit Variance</a:t>
            </a:r>
            <a:r>
              <a:rPr lang="en-US" sz="1800"/>
              <a:t> initialization.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The algorithm is very simple: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Initialize the matrices to be orthonormal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Go layer-by-layer and scale their weights such that they will produce unit variance activations</a:t>
            </a:r>
            <a:endParaRPr sz="1800"/>
          </a:p>
        </p:txBody>
      </p:sp>
      <p:pic>
        <p:nvPicPr>
          <p:cNvPr id="514" name="Google Shape;5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4275" y="3895050"/>
            <a:ext cx="7571290" cy="26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4"/>
          <p:cNvSpPr txBox="1"/>
          <p:nvPr/>
        </p:nvSpPr>
        <p:spPr>
          <a:xfrm>
            <a:off x="450350" y="3429000"/>
            <a:ext cx="3436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The algorithm:</a:t>
            </a:r>
            <a:endParaRPr b="1"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LSUV initialization - some benchmarks from paper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22" name="Google Shape;5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700" y="1035000"/>
            <a:ext cx="7456201" cy="41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 txBox="1"/>
          <p:nvPr/>
        </p:nvSpPr>
        <p:spPr>
          <a:xfrm>
            <a:off x="2591500" y="5254125"/>
            <a:ext cx="63048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most cases it seems that it provides better start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Self Normalizing Neural Networks</a:t>
            </a:r>
            <a:r>
              <a:rPr lang="en-US" sz="3000">
                <a:solidFill>
                  <a:srgbClr val="1CA4DC"/>
                </a:solidFill>
              </a:rPr>
              <a:t> </a:t>
            </a:r>
            <a:r>
              <a:rPr b="1" lang="en-US" sz="3000">
                <a:solidFill>
                  <a:srgbClr val="1CA4DC"/>
                </a:solidFill>
              </a:rPr>
              <a:t>(22 June 2017)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5" name="Google Shape;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100" y="697600"/>
            <a:ext cx="8491200" cy="38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2691450" y="4353425"/>
            <a:ext cx="57045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motivation for unit variance activations in NNs</a:t>
            </a:r>
            <a:endParaRPr sz="1800"/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450" y="4764125"/>
            <a:ext cx="5499253" cy="18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4701050" y="6557775"/>
            <a:ext cx="12720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qoura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LSUV initialization - some benchmarks from paper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529" name="Google Shape;529;p46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0" name="Google Shape;530;p46"/>
          <p:cNvSpPr txBox="1"/>
          <p:nvPr/>
        </p:nvSpPr>
        <p:spPr>
          <a:xfrm>
            <a:off x="2686450" y="5578075"/>
            <a:ext cx="63048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most cases it seems that it provides better start</a:t>
            </a:r>
            <a:endParaRPr sz="1800"/>
          </a:p>
        </p:txBody>
      </p:sp>
      <p:pic>
        <p:nvPicPr>
          <p:cNvPr id="531" name="Google Shape;5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550" y="759301"/>
            <a:ext cx="6357974" cy="481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075" y="683113"/>
            <a:ext cx="6147770" cy="481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Google Shape;533;p46"/>
          <p:cNvCxnSpPr/>
          <p:nvPr/>
        </p:nvCxnSpPr>
        <p:spPr>
          <a:xfrm flipH="1" rot="10800000">
            <a:off x="9852450" y="4084725"/>
            <a:ext cx="1272000" cy="218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46"/>
          <p:cNvSpPr txBox="1"/>
          <p:nvPr/>
        </p:nvSpPr>
        <p:spPr>
          <a:xfrm>
            <a:off x="9346800" y="6281225"/>
            <a:ext cx="2180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strange behaviour in accuracy???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LSUV initialization - continuation ….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540" name="Google Shape;540;p47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41" name="Google Shape;5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5" y="733350"/>
            <a:ext cx="5101825" cy="171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800" y="1479623"/>
            <a:ext cx="5679174" cy="21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7"/>
          <p:cNvSpPr txBox="1"/>
          <p:nvPr/>
        </p:nvSpPr>
        <p:spPr>
          <a:xfrm>
            <a:off x="6818500" y="3758700"/>
            <a:ext cx="4290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https://arxiv.org/abs/1609.07093</a:t>
            </a:r>
            <a:r>
              <a:rPr lang="en-US">
                <a:solidFill>
                  <a:schemeClr val="dk1"/>
                </a:solidFill>
              </a:rPr>
              <a:t> (22 Sep 2016)</a:t>
            </a:r>
            <a:endParaRPr/>
          </a:p>
        </p:txBody>
      </p:sp>
      <p:sp>
        <p:nvSpPr>
          <p:cNvPr id="544" name="Google Shape;544;p47"/>
          <p:cNvSpPr txBox="1"/>
          <p:nvPr/>
        </p:nvSpPr>
        <p:spPr>
          <a:xfrm>
            <a:off x="334675" y="3614050"/>
            <a:ext cx="4400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https://arxiv.org/pdf/1703.01827.pdf</a:t>
            </a:r>
            <a:r>
              <a:rPr lang="en-US"/>
              <a:t> (6 Mar 2017)</a:t>
            </a:r>
            <a:endParaRPr/>
          </a:p>
        </p:txBody>
      </p:sp>
      <p:pic>
        <p:nvPicPr>
          <p:cNvPr id="545" name="Google Shape;54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400" y="2521024"/>
            <a:ext cx="3709250" cy="10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7488" y="118875"/>
            <a:ext cx="4137799" cy="13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84163" y="4319650"/>
            <a:ext cx="2758975" cy="236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4300" y="4601649"/>
            <a:ext cx="6467426" cy="140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47"/>
          <p:cNvCxnSpPr/>
          <p:nvPr/>
        </p:nvCxnSpPr>
        <p:spPr>
          <a:xfrm>
            <a:off x="434550" y="4163775"/>
            <a:ext cx="1117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47"/>
          <p:cNvSpPr txBox="1"/>
          <p:nvPr/>
        </p:nvSpPr>
        <p:spPr>
          <a:xfrm>
            <a:off x="1817200" y="6008750"/>
            <a:ext cx="4179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11"/>
              </a:rPr>
              <a:t>https://arxiv.org/pdf/1702.00071.pdf</a:t>
            </a:r>
            <a:r>
              <a:rPr lang="en-US"/>
              <a:t> (31 Jan 2017)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My experiments - FCN 4 layers ~ 1M params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556" name="Google Shape;556;p48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57" name="Google Shape;5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50" y="931200"/>
            <a:ext cx="7059700" cy="5154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8"/>
          <p:cNvSpPr txBox="1"/>
          <p:nvPr/>
        </p:nvSpPr>
        <p:spPr>
          <a:xfrm>
            <a:off x="7422875" y="606925"/>
            <a:ext cx="413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Architecture:</a:t>
            </a:r>
            <a:endParaRPr sz="1800"/>
          </a:p>
        </p:txBody>
      </p:sp>
      <p:pic>
        <p:nvPicPr>
          <p:cNvPr id="559" name="Google Shape;5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2875" y="1034425"/>
            <a:ext cx="4555751" cy="298668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8"/>
          <p:cNvSpPr txBox="1"/>
          <p:nvPr/>
        </p:nvSpPr>
        <p:spPr>
          <a:xfrm>
            <a:off x="7542200" y="4200725"/>
            <a:ext cx="44712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4 FC layers, with hidden vectors 256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Activations: SELU, RELU, PRELU, ELU, LINEAR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Normalization: Batch, SELU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Activity regularization: Batch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Initialization: LSUV, GLOROT, SELU</a:t>
            </a:r>
            <a:endParaRPr/>
          </a:p>
        </p:txBody>
      </p:sp>
      <p:sp>
        <p:nvSpPr>
          <p:cNvPr id="561" name="Google Shape;561;p48"/>
          <p:cNvSpPr txBox="1"/>
          <p:nvPr/>
        </p:nvSpPr>
        <p:spPr>
          <a:xfrm>
            <a:off x="6826175" y="3683575"/>
            <a:ext cx="270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?</a:t>
            </a:r>
            <a:endParaRPr b="1"/>
          </a:p>
        </p:txBody>
      </p:sp>
      <p:sp>
        <p:nvSpPr>
          <p:cNvPr id="562" name="Google Shape;562;p48"/>
          <p:cNvSpPr txBox="1"/>
          <p:nvPr/>
        </p:nvSpPr>
        <p:spPr>
          <a:xfrm>
            <a:off x="6826175" y="4216975"/>
            <a:ext cx="270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?</a:t>
            </a:r>
            <a:endParaRPr b="1"/>
          </a:p>
        </p:txBody>
      </p:sp>
      <p:sp>
        <p:nvSpPr>
          <p:cNvPr id="563" name="Google Shape;563;p48"/>
          <p:cNvSpPr txBox="1"/>
          <p:nvPr/>
        </p:nvSpPr>
        <p:spPr>
          <a:xfrm>
            <a:off x="6749975" y="5436175"/>
            <a:ext cx="270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?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My experiments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569" name="Google Shape;569;p49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70" name="Google Shape;5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0" y="653601"/>
            <a:ext cx="7167050" cy="25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225" y="2473525"/>
            <a:ext cx="9494826" cy="345411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9"/>
          <p:cNvSpPr/>
          <p:nvPr/>
        </p:nvSpPr>
        <p:spPr>
          <a:xfrm>
            <a:off x="6667050" y="795600"/>
            <a:ext cx="429600" cy="42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3" name="Google Shape;573;p49"/>
          <p:cNvCxnSpPr/>
          <p:nvPr/>
        </p:nvCxnSpPr>
        <p:spPr>
          <a:xfrm flipH="1">
            <a:off x="2919775" y="1217250"/>
            <a:ext cx="3763200" cy="151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49"/>
          <p:cNvCxnSpPr/>
          <p:nvPr/>
        </p:nvCxnSpPr>
        <p:spPr>
          <a:xfrm>
            <a:off x="7096650" y="1217250"/>
            <a:ext cx="4638300" cy="149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0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My experiments - ranking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580" name="Google Shape;580;p50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81" name="Google Shape;5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450" y="861200"/>
            <a:ext cx="9108300" cy="55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1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My experiments - Vgg like CNN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587" name="Google Shape;587;p51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88" name="Google Shape;5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25" y="797875"/>
            <a:ext cx="7004956" cy="5154702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1"/>
          <p:cNvSpPr txBox="1"/>
          <p:nvPr/>
        </p:nvSpPr>
        <p:spPr>
          <a:xfrm>
            <a:off x="7422875" y="606925"/>
            <a:ext cx="413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Architecture:</a:t>
            </a:r>
            <a:endParaRPr sz="1800"/>
          </a:p>
        </p:txBody>
      </p:sp>
      <p:pic>
        <p:nvPicPr>
          <p:cNvPr id="590" name="Google Shape;5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275" y="1101725"/>
            <a:ext cx="4795150" cy="466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51"/>
          <p:cNvCxnSpPr/>
          <p:nvPr/>
        </p:nvCxnSpPr>
        <p:spPr>
          <a:xfrm rot="10800000">
            <a:off x="4614450" y="4065375"/>
            <a:ext cx="628500" cy="18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p51"/>
          <p:cNvSpPr txBox="1"/>
          <p:nvPr/>
        </p:nvSpPr>
        <p:spPr>
          <a:xfrm>
            <a:off x="5131575" y="5952575"/>
            <a:ext cx="763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? :D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2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My experiments - Vgg like CNN about 2M params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598" name="Google Shape;598;p52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99" name="Google Shape;5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38" y="924849"/>
            <a:ext cx="9501924" cy="35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2"/>
          <p:cNvSpPr txBox="1"/>
          <p:nvPr/>
        </p:nvSpPr>
        <p:spPr>
          <a:xfrm>
            <a:off x="8716875" y="3254000"/>
            <a:ext cx="819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666666"/>
                </a:solidFill>
              </a:rPr>
              <a:t>elu</a:t>
            </a:r>
            <a:endParaRPr i="1">
              <a:solidFill>
                <a:srgbClr val="666666"/>
              </a:solidFill>
            </a:endParaRPr>
          </a:p>
        </p:txBody>
      </p:sp>
      <p:sp>
        <p:nvSpPr>
          <p:cNvPr id="601" name="Google Shape;601;p52"/>
          <p:cNvSpPr txBox="1"/>
          <p:nvPr/>
        </p:nvSpPr>
        <p:spPr>
          <a:xfrm>
            <a:off x="5376625" y="2117550"/>
            <a:ext cx="819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FF9900"/>
                </a:solidFill>
              </a:rPr>
              <a:t>selu</a:t>
            </a:r>
            <a:endParaRPr i="1">
              <a:solidFill>
                <a:srgbClr val="FF9900"/>
              </a:solidFill>
            </a:endParaRPr>
          </a:p>
        </p:txBody>
      </p:sp>
      <p:sp>
        <p:nvSpPr>
          <p:cNvPr id="602" name="Google Shape;602;p52"/>
          <p:cNvSpPr txBox="1"/>
          <p:nvPr/>
        </p:nvSpPr>
        <p:spPr>
          <a:xfrm>
            <a:off x="8647750" y="1707713"/>
            <a:ext cx="819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5"/>
                </a:solidFill>
              </a:rPr>
              <a:t>selu</a:t>
            </a:r>
            <a:endParaRPr i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My experiments - Vgg like CNN about 2M params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pic>
        <p:nvPicPr>
          <p:cNvPr id="608" name="Google Shape;6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050" y="767300"/>
            <a:ext cx="3932900" cy="34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50" y="934375"/>
            <a:ext cx="8265249" cy="4918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4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My experiments - Vgg like CNN about 2M params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pic>
        <p:nvPicPr>
          <p:cNvPr id="615" name="Google Shape;6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25" y="1037775"/>
            <a:ext cx="106299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4"/>
          <p:cNvSpPr txBox="1"/>
          <p:nvPr/>
        </p:nvSpPr>
        <p:spPr>
          <a:xfrm>
            <a:off x="1670725" y="4017750"/>
            <a:ext cx="89901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Histograms of activations???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>
                <a:solidFill>
                  <a:srgbClr val="1CA4DC"/>
                </a:solidFill>
              </a:rPr>
              <a:t>Another benchmarks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pic>
        <p:nvPicPr>
          <p:cNvPr id="622" name="Google Shape;6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50" y="703650"/>
            <a:ext cx="4239226" cy="19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5"/>
          <p:cNvSpPr txBox="1"/>
          <p:nvPr/>
        </p:nvSpPr>
        <p:spPr>
          <a:xfrm>
            <a:off x="922875" y="2577725"/>
            <a:ext cx="33255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https://arxiv.org/abs/1606.02228</a:t>
            </a:r>
            <a:endParaRPr/>
          </a:p>
        </p:txBody>
      </p:sp>
      <p:sp>
        <p:nvSpPr>
          <p:cNvPr id="624" name="Google Shape;624;p55"/>
          <p:cNvSpPr txBox="1"/>
          <p:nvPr/>
        </p:nvSpPr>
        <p:spPr>
          <a:xfrm>
            <a:off x="5036100" y="381875"/>
            <a:ext cx="67308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Super cool benchmark github project!!!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https://github.com/ducha-aiki/caffenet-benchmark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25" name="Google Shape;62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7126" y="1226350"/>
            <a:ext cx="7288725" cy="420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Self Normalizing Neural Networks</a:t>
            </a:r>
            <a:r>
              <a:rPr lang="en-US" sz="3000">
                <a:solidFill>
                  <a:srgbClr val="1CA4DC"/>
                </a:solidFill>
              </a:rPr>
              <a:t> 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20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consider dense layer with activation </a:t>
            </a:r>
            <a:r>
              <a:rPr b="1" lang="en-US" sz="1800"/>
              <a:t>f</a:t>
            </a:r>
            <a:r>
              <a:rPr lang="en-US" sz="1800"/>
              <a:t> and weight matrix </a:t>
            </a:r>
            <a:r>
              <a:rPr b="1" lang="en-US" sz="1800"/>
              <a:t>W</a:t>
            </a:r>
            <a:endParaRPr b="1" sz="1800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275" y="1258550"/>
            <a:ext cx="1562100" cy="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426650" y="1943625"/>
            <a:ext cx="64314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activations in higher layer are</a:t>
            </a:r>
            <a:endParaRPr sz="18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275" y="2293575"/>
            <a:ext cx="1562100" cy="53777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426650" y="2934225"/>
            <a:ext cx="106821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if </a:t>
            </a:r>
            <a:r>
              <a:rPr b="1" lang="en-US" sz="1800"/>
              <a:t>x</a:t>
            </a:r>
            <a:r>
              <a:rPr lang="en-US" sz="1800"/>
              <a:t> are a random variables then </a:t>
            </a:r>
            <a:r>
              <a:rPr b="1" lang="en-US" sz="1800"/>
              <a:t>z</a:t>
            </a:r>
            <a:r>
              <a:rPr lang="en-US" sz="1800"/>
              <a:t> as well.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authors </a:t>
            </a:r>
            <a:r>
              <a:rPr b="1" lang="en-US" sz="1800"/>
              <a:t>assume</a:t>
            </a:r>
            <a:r>
              <a:rPr lang="en-US" sz="1800"/>
              <a:t> that all activations </a:t>
            </a:r>
            <a:r>
              <a:rPr b="1" lang="en-US" sz="1800"/>
              <a:t>x </a:t>
            </a:r>
            <a:r>
              <a:rPr lang="en-US" sz="1800"/>
              <a:t>have same mean and variance </a:t>
            </a:r>
            <a:endParaRPr sz="180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549" y="3726413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5275" y="3726425"/>
            <a:ext cx="1632500" cy="4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426650" y="4153425"/>
            <a:ext cx="106821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Same for activations in higher layer</a:t>
            </a:r>
            <a:endParaRPr sz="18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9374" y="4643250"/>
            <a:ext cx="1668409" cy="4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6049" y="4643250"/>
            <a:ext cx="1838325" cy="44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69600" y="3996075"/>
            <a:ext cx="2750915" cy="57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0"/>
          <p:cNvCxnSpPr>
            <a:endCxn id="105" idx="1"/>
          </p:cNvCxnSpPr>
          <p:nvPr/>
        </p:nvCxnSpPr>
        <p:spPr>
          <a:xfrm>
            <a:off x="7577000" y="4053200"/>
            <a:ext cx="1092600" cy="23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6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Questions?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7"/>
          <p:cNvSpPr txBox="1"/>
          <p:nvPr>
            <p:ph idx="1" type="body"/>
          </p:nvPr>
        </p:nvSpPr>
        <p:spPr>
          <a:xfrm>
            <a:off x="848224" y="1806191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3"/>
              </a:rPr>
              <a:t>https://en.wikipedia.org/wiki/Activation_function</a:t>
            </a:r>
            <a:r>
              <a:rPr b="0" lang="en-US"/>
              <a:t> - nice list of differenct activation functions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4"/>
              </a:rPr>
              <a:t>https://arxiv.org/pdf/1511.07289.pdf</a:t>
            </a:r>
            <a:r>
              <a:rPr b="0" lang="en-US"/>
              <a:t> - elu paper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5"/>
              </a:rPr>
              <a:t>https://calculatedcontent.com/2017/06/16/normalization-in-deep-learning/</a:t>
            </a:r>
            <a:r>
              <a:rPr b="0" lang="en-US"/>
              <a:t> - quite well written blog about normalization in NNs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6"/>
              </a:rPr>
              <a:t>https://github.com/NVIDIA/DIGITS/blob/master/examples/weight-init/README.md</a:t>
            </a:r>
            <a:r>
              <a:rPr b="0" lang="en-US"/>
              <a:t> - comparison of different initialization schemes and their effect on learning process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7"/>
              </a:rPr>
              <a:t>https://www.reddit.com/r/MachineLearning/comments/6n9bkm/p_understanding_visualizing_selfnormalizing/</a:t>
            </a:r>
            <a:r>
              <a:rPr b="0" lang="en-US"/>
              <a:t> - discussion about SELU on reddit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8"/>
              </a:rPr>
              <a:t>https://gist.github.com/eamartin/d7f1f71e5ce54112fe05e2f2f17ebedf</a:t>
            </a:r>
            <a:r>
              <a:rPr b="0" lang="en-US"/>
              <a:t> - some insights on how SELUs works. Actually very nice jupyter notebook. 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9"/>
              </a:rPr>
              <a:t>https://www.reddit.com/r/MachineLearning/comments/6g5tg1/r_selfnormalizing_neural_networks_improved_elu/dise43y/</a:t>
            </a:r>
            <a:r>
              <a:rPr b="0" lang="en-US"/>
              <a:t> - reddit discussion</a:t>
            </a:r>
            <a:endParaRPr b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 txBox="1"/>
          <p:nvPr>
            <p:ph idx="1" type="body"/>
          </p:nvPr>
        </p:nvSpPr>
        <p:spPr>
          <a:xfrm>
            <a:off x="848224" y="1806191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3"/>
              </a:rPr>
              <a:t>https://arxiv.org/pdf/1511.06422.pdf</a:t>
            </a:r>
            <a:r>
              <a:rPr b="0" lang="en-US"/>
              <a:t> - </a:t>
            </a:r>
            <a:r>
              <a:rPr b="0" lang="en-US">
                <a:solidFill>
                  <a:schemeClr val="dk1"/>
                </a:solidFill>
              </a:rPr>
              <a:t>All you need is a good init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4"/>
              </a:rPr>
              <a:t>https://arxiv.org/pdf/1703.01827.pdf</a:t>
            </a:r>
            <a:r>
              <a:rPr b="0" lang="en-US"/>
              <a:t> - </a:t>
            </a:r>
            <a:r>
              <a:rPr b="0" lang="en-US">
                <a:solidFill>
                  <a:schemeClr val="dk1"/>
                </a:solidFill>
              </a:rPr>
              <a:t>All You Need is Beyond a Good Init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5"/>
              </a:rPr>
              <a:t>https://github.com/ducha-aiki/caffenet-benchmark</a:t>
            </a:r>
            <a:r>
              <a:rPr b="0" lang="en-US"/>
              <a:t>  - </a:t>
            </a:r>
            <a:r>
              <a:rPr b="0" lang="en-US">
                <a:solidFill>
                  <a:srgbClr val="000000"/>
                </a:solidFill>
              </a:rPr>
              <a:t>cool benchmark on different configurations of regularization and activations functions </a:t>
            </a:r>
            <a:endParaRPr b="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6"/>
              </a:rPr>
              <a:t>https://arxiv.org/abs/1606.02228</a:t>
            </a:r>
            <a:r>
              <a:rPr b="0" lang="en-US"/>
              <a:t> - </a:t>
            </a:r>
            <a:r>
              <a:rPr b="0" lang="en-US">
                <a:solidFill>
                  <a:schemeClr val="dk1"/>
                </a:solidFill>
              </a:rPr>
              <a:t>Systematic evaluation of CNN advances on the ImageNet</a:t>
            </a:r>
            <a:endParaRPr b="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7"/>
              </a:rPr>
              <a:t>https://arxiv.org/abs/1706.02515</a:t>
            </a:r>
            <a:r>
              <a:rPr b="0" lang="en-US"/>
              <a:t> - </a:t>
            </a:r>
            <a:r>
              <a:rPr b="0" lang="en-US">
                <a:solidFill>
                  <a:schemeClr val="dk1"/>
                </a:solidFill>
              </a:rPr>
              <a:t>Self-Normalizing Neural Networks</a:t>
            </a:r>
            <a:endParaRPr b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9"/>
          <p:cNvSpPr txBox="1"/>
          <p:nvPr>
            <p:ph idx="1" type="body"/>
          </p:nvPr>
        </p:nvSpPr>
        <p:spPr>
          <a:xfrm>
            <a:off x="4762509" y="3157700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9"/>
          <p:cNvSpPr txBox="1"/>
          <p:nvPr>
            <p:ph idx="2" type="body"/>
          </p:nvPr>
        </p:nvSpPr>
        <p:spPr>
          <a:xfrm>
            <a:off x="4762509" y="3443452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59"/>
          <p:cNvSpPr txBox="1"/>
          <p:nvPr>
            <p:ph idx="3" type="body"/>
          </p:nvPr>
        </p:nvSpPr>
        <p:spPr>
          <a:xfrm>
            <a:off x="4762491" y="4021795"/>
            <a:ext cx="2715493" cy="500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Self Normalizing Neural Networks</a:t>
            </a:r>
            <a:r>
              <a:rPr lang="en-US" sz="3000">
                <a:solidFill>
                  <a:srgbClr val="1CA4DC"/>
                </a:solidFill>
              </a:rPr>
              <a:t> 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" name="Google Shape;113;p21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consider dense layer with activation </a:t>
            </a:r>
            <a:r>
              <a:rPr b="1" lang="en-US" sz="1800"/>
              <a:t>f</a:t>
            </a:r>
            <a:r>
              <a:rPr lang="en-US" sz="1800"/>
              <a:t> and weight matrix </a:t>
            </a:r>
            <a:r>
              <a:rPr b="1" lang="en-US" sz="1800"/>
              <a:t>W</a:t>
            </a:r>
            <a:endParaRPr b="1" sz="180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275" y="1258550"/>
            <a:ext cx="1562100" cy="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426650" y="1943625"/>
            <a:ext cx="64314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activations in higher layer are</a:t>
            </a:r>
            <a:endParaRPr sz="18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275" y="2293575"/>
            <a:ext cx="1562100" cy="537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426650" y="2934225"/>
            <a:ext cx="106821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if </a:t>
            </a:r>
            <a:r>
              <a:rPr b="1" lang="en-US" sz="1800"/>
              <a:t>x</a:t>
            </a:r>
            <a:r>
              <a:rPr lang="en-US" sz="1800"/>
              <a:t> are a random variables then </a:t>
            </a:r>
            <a:r>
              <a:rPr b="1" lang="en-US" sz="1800"/>
              <a:t>z</a:t>
            </a:r>
            <a:r>
              <a:rPr lang="en-US" sz="1800"/>
              <a:t> as well.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authors </a:t>
            </a:r>
            <a:r>
              <a:rPr b="1" lang="en-US" sz="1800"/>
              <a:t>assume</a:t>
            </a:r>
            <a:r>
              <a:rPr lang="en-US" sz="1800"/>
              <a:t> that all activations </a:t>
            </a:r>
            <a:r>
              <a:rPr b="1" lang="en-US" sz="1800"/>
              <a:t>x </a:t>
            </a:r>
            <a:r>
              <a:rPr lang="en-US" sz="1800"/>
              <a:t>have same mean and variance </a:t>
            </a:r>
            <a:endParaRPr sz="18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549" y="3726413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5275" y="3726425"/>
            <a:ext cx="1632500" cy="4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426650" y="4153425"/>
            <a:ext cx="106821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Same for activations in higher layer</a:t>
            </a:r>
            <a:endParaRPr sz="18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9374" y="4643250"/>
            <a:ext cx="1668409" cy="4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6049" y="4643250"/>
            <a:ext cx="1838325" cy="44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69600" y="3996075"/>
            <a:ext cx="2750915" cy="57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1"/>
          <p:cNvCxnSpPr>
            <a:endCxn id="123" idx="1"/>
          </p:cNvCxnSpPr>
          <p:nvPr/>
        </p:nvCxnSpPr>
        <p:spPr>
          <a:xfrm>
            <a:off x="7577000" y="4053200"/>
            <a:ext cx="1092600" cy="23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" name="Google Shape;125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21779" y="5241125"/>
            <a:ext cx="17526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426650" y="5312225"/>
            <a:ext cx="58071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Single activation is defined with weight vector</a:t>
            </a:r>
            <a:r>
              <a:rPr lang="en-US" sz="1800"/>
              <a:t>:</a:t>
            </a:r>
            <a:endParaRPr sz="180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27625" y="5865946"/>
            <a:ext cx="2209645" cy="54620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426650" y="5769425"/>
            <a:ext cx="58071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define new variables: </a:t>
            </a:r>
            <a:endParaRPr sz="18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33991" y="5826038"/>
            <a:ext cx="2151714" cy="53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>
            <a:off x="181725" y="1272050"/>
            <a:ext cx="9252000" cy="72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Self Normalizing Neural Networks</a:t>
            </a:r>
            <a:r>
              <a:rPr lang="en-US" sz="3000">
                <a:solidFill>
                  <a:srgbClr val="1CA4DC"/>
                </a:solidFill>
              </a:rPr>
              <a:t> 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" name="Google Shape;137;p22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consider dense layer with activation </a:t>
            </a:r>
            <a:r>
              <a:rPr b="1" lang="en-US" sz="1800"/>
              <a:t>f</a:t>
            </a:r>
            <a:r>
              <a:rPr lang="en-US" sz="1800"/>
              <a:t> and weight matrix </a:t>
            </a:r>
            <a:r>
              <a:rPr b="1" lang="en-US" sz="1800"/>
              <a:t>W</a:t>
            </a:r>
            <a:endParaRPr b="1" sz="1800"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250" y="651963"/>
            <a:ext cx="1562100" cy="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426650" y="2027726"/>
            <a:ext cx="64314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define general mapping which one layer performs</a:t>
            </a:r>
            <a:endParaRPr sz="1800"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4651" y="694303"/>
            <a:ext cx="1562100" cy="53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4549" y="1393438"/>
            <a:ext cx="2018161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325" y="1393450"/>
            <a:ext cx="1632500" cy="4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9324" y="1393088"/>
            <a:ext cx="1668409" cy="4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8436" y="1415063"/>
            <a:ext cx="1838325" cy="44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57123" y="2483175"/>
            <a:ext cx="2453700" cy="11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250" y="3662313"/>
            <a:ext cx="10728041" cy="68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99800" y="4698400"/>
            <a:ext cx="9660551" cy="16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Self Normalizing Neural Networks</a:t>
            </a:r>
            <a:r>
              <a:rPr lang="en-US" sz="3000">
                <a:solidFill>
                  <a:srgbClr val="1CA4DC"/>
                </a:solidFill>
              </a:rPr>
              <a:t> 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" name="Google Shape;154;p23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does it work?</a:t>
            </a:r>
            <a:endParaRPr b="1" sz="18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900" y="665950"/>
            <a:ext cx="3253035" cy="7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4200" y="1542950"/>
            <a:ext cx="9404829" cy="50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7350" y="152475"/>
            <a:ext cx="5385137" cy="13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Self Normalizing Neural Networks</a:t>
            </a:r>
            <a:r>
              <a:rPr lang="en-US" sz="3000">
                <a:solidFill>
                  <a:srgbClr val="1CA4DC"/>
                </a:solidFill>
              </a:rPr>
              <a:t> 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" name="Google Shape;164;p24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does it work?</a:t>
            </a:r>
            <a:endParaRPr b="1" sz="1800"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900" y="665950"/>
            <a:ext cx="3253035" cy="7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7350" y="152475"/>
            <a:ext cx="5385137" cy="13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173825" y="1542938"/>
            <a:ext cx="59652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idea behind self normalization:</a:t>
            </a:r>
            <a:endParaRPr sz="180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25" y="1964050"/>
            <a:ext cx="3079075" cy="30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7625" y="3426413"/>
            <a:ext cx="51054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3887700" y="2905975"/>
            <a:ext cx="4416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Propagate through the network 50 layers</a:t>
            </a:r>
            <a:endParaRPr sz="1800"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7750" y="2905963"/>
            <a:ext cx="3250917" cy="205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690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Self Normalizing Neural Networks</a:t>
            </a:r>
            <a:r>
              <a:rPr lang="en-US" sz="3000">
                <a:solidFill>
                  <a:srgbClr val="1CA4DC"/>
                </a:solidFill>
              </a:rPr>
              <a:t> </a:t>
            </a:r>
            <a:endParaRPr b="1" i="0" sz="3000" u="none" cap="none" strike="noStrike">
              <a:solidFill>
                <a:srgbClr val="1CA4DC"/>
              </a:solidFill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" name="Google Shape;178;p25"/>
          <p:cNvSpPr txBox="1"/>
          <p:nvPr/>
        </p:nvSpPr>
        <p:spPr>
          <a:xfrm>
            <a:off x="426650" y="726875"/>
            <a:ext cx="10160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does it work?</a:t>
            </a:r>
            <a:endParaRPr b="1" sz="1800"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900" y="665950"/>
            <a:ext cx="3253035" cy="7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7350" y="152475"/>
            <a:ext cx="5385137" cy="13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173825" y="1542938"/>
            <a:ext cx="59652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idea behind self normalization:</a:t>
            </a:r>
            <a:endParaRPr sz="180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9350" y="2850672"/>
            <a:ext cx="4062450" cy="8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3468950" y="2234750"/>
            <a:ext cx="4416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Propagate through the network 50 layers</a:t>
            </a:r>
            <a:endParaRPr sz="1800"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900" y="3285575"/>
            <a:ext cx="2868809" cy="18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4200" y="1987388"/>
            <a:ext cx="3144602" cy="2059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8256475" y="4013675"/>
            <a:ext cx="3252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network self normalized outputs</a:t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3825" y="5132600"/>
            <a:ext cx="3190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91775" y="5109950"/>
            <a:ext cx="3370925" cy="14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3555850" y="4348475"/>
            <a:ext cx="4416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Same but W is initialized from uniform distribution (still stable)</a:t>
            </a:r>
            <a:endParaRPr sz="1800"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04188" y="4636275"/>
            <a:ext cx="3253025" cy="20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5134900" y="6552100"/>
            <a:ext cx="1541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this demo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